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67" r:id="rId3"/>
    <p:sldId id="274" r:id="rId4"/>
    <p:sldId id="271" r:id="rId5"/>
    <p:sldId id="273" r:id="rId6"/>
    <p:sldId id="272" r:id="rId7"/>
    <p:sldId id="270" r:id="rId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76"/>
    <p:restoredTop sz="52283"/>
  </p:normalViewPr>
  <p:slideViewPr>
    <p:cSldViewPr snapToGrid="0">
      <p:cViewPr varScale="1">
        <p:scale>
          <a:sx n="49" d="100"/>
          <a:sy n="49" d="100"/>
        </p:scale>
        <p:origin x="3280" y="184"/>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6/2/23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‹Nr.›</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Climate change and the corresponding mitigation actions also have an impact on the aviation industry by potentially reducing air travel. This is because individuals may become more aware of the CO2 impact of flying on global warming. So, there might be a decrease in the number of customers, leading to increased competition among airlines. It is therefore crucial for airlines to gain a competitive edge by ensuring that their customers are satisfied.</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One important customer segment to consider is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These individuals not only continue to travel for specific business reasons but also contribute up to 70% of total profits by flying business or first-class Interestingly, not all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choose to fly business class; some opt for economy class. However, since business class services are tailored to meet the needs of business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there may be a potential loss of profits and satisfaction. This brings us straight to our research aim.</a:t>
            </a:r>
          </a:p>
          <a:p>
            <a:pPr algn="l"/>
            <a:endParaRPr lang="en-GB" b="0" i="0" u="none" strike="noStrike" dirty="0">
              <a:solidFill>
                <a:srgbClr val="374151"/>
              </a:solidFill>
              <a:effectLst/>
              <a:latin typeface="Söhne"/>
            </a:endParaRP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Our aim is to identify which services should be marketed to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flying economy class in order to encourage them to upgrade to business class. By doing so, we can enhance passenger satisfaction, provide the airline with a competitive advantage, and increase profits. It is important to note that we don’t aim to improve the services.</a:t>
            </a:r>
          </a:p>
          <a:p>
            <a:endParaRPr lang="en-US" sz="1200" dirty="0">
              <a:effectLst/>
              <a:latin typeface="Calibri" panose="020F0502020204030204" pitchFamily="34"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as well as additional information about each passenger, such as their class and type of travel. In total about</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sym typeface="Wingdings" pitchFamily="2" charset="2"/>
              </a:rPr>
              <a:t>First, </a:t>
            </a:r>
            <a:r>
              <a:rPr lang="de-CH" dirty="0" err="1">
                <a:sym typeface="Wingdings" pitchFamily="2" charset="2"/>
              </a:rPr>
              <a:t>we</a:t>
            </a:r>
            <a:r>
              <a:rPr lang="de-CH" dirty="0">
                <a:sym typeface="Wingdings" pitchFamily="2" charset="2"/>
              </a:rPr>
              <a:t> </a:t>
            </a:r>
            <a:r>
              <a:rPr lang="de-CH" dirty="0" err="1">
                <a:sym typeface="Wingdings" pitchFamily="2" charset="2"/>
              </a:rPr>
              <a:t>took</a:t>
            </a:r>
            <a:r>
              <a:rPr lang="de-CH" dirty="0">
                <a:sym typeface="Wingdings" pitchFamily="2" charset="2"/>
              </a:rPr>
              <a:t> a </a:t>
            </a:r>
            <a:r>
              <a:rPr lang="de-CH" dirty="0" err="1">
                <a:sym typeface="Wingdings" pitchFamily="2" charset="2"/>
              </a:rPr>
              <a:t>closer</a:t>
            </a:r>
            <a:r>
              <a:rPr lang="de-CH" dirty="0">
                <a:sym typeface="Wingdings" pitchFamily="2" charset="2"/>
              </a:rPr>
              <a:t> </a:t>
            </a:r>
            <a:r>
              <a:rPr lang="de-CH" dirty="0" err="1">
                <a:sym typeface="Wingdings" pitchFamily="2" charset="2"/>
              </a:rPr>
              <a:t>look</a:t>
            </a:r>
            <a:r>
              <a:rPr lang="de-CH" dirty="0">
                <a:sym typeface="Wingdings" pitchFamily="2" charset="2"/>
              </a:rPr>
              <a:t>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started</a:t>
            </a:r>
            <a:r>
              <a:rPr lang="de-CH" dirty="0">
                <a:sym typeface="Wingdings" pitchFamily="2" charset="2"/>
              </a:rPr>
              <a:t> </a:t>
            </a:r>
            <a:r>
              <a:rPr lang="de-CH" dirty="0" err="1">
                <a:sym typeface="Wingdings" pitchFamily="2" charset="2"/>
              </a:rPr>
              <a:t>by</a:t>
            </a:r>
            <a:r>
              <a:rPr lang="de-CH" dirty="0">
                <a:sym typeface="Wingdings" pitchFamily="2" charset="2"/>
              </a:rPr>
              <a:t> </a:t>
            </a:r>
            <a:r>
              <a:rPr lang="de-CH" dirty="0" err="1">
                <a:sym typeface="Wingdings" pitchFamily="2" charset="2"/>
              </a:rPr>
              <a:t>looking</a:t>
            </a:r>
            <a:r>
              <a:rPr lang="de-CH" dirty="0">
                <a:sym typeface="Wingdings" pitchFamily="2" charset="2"/>
              </a:rPr>
              <a:t> at </a:t>
            </a:r>
            <a:r>
              <a:rPr lang="de-CH" dirty="0" err="1">
                <a:sym typeface="Wingdings" pitchFamily="2" charset="2"/>
              </a:rPr>
              <a:t>the</a:t>
            </a:r>
            <a:r>
              <a:rPr lang="de-CH" dirty="0">
                <a:sym typeface="Wingdings" pitchFamily="2" charset="2"/>
              </a:rPr>
              <a:t> </a:t>
            </a:r>
            <a:r>
              <a:rPr lang="de-CH" dirty="0" err="1">
                <a:sym typeface="Wingdings" pitchFamily="2" charset="2"/>
              </a:rPr>
              <a:t>difference</a:t>
            </a:r>
            <a:r>
              <a:rPr lang="de-CH" dirty="0">
                <a:sym typeface="Wingdings" pitchFamily="2" charset="2"/>
              </a:rPr>
              <a:t> in </a:t>
            </a:r>
            <a:r>
              <a:rPr lang="de-CH" dirty="0" err="1">
                <a:sym typeface="Wingdings" pitchFamily="2" charset="2"/>
              </a:rPr>
              <a:t>average</a:t>
            </a:r>
            <a:r>
              <a:rPr lang="de-CH" dirty="0">
                <a:sym typeface="Wingdings" pitchFamily="2" charset="2"/>
              </a:rPr>
              <a:t> </a:t>
            </a:r>
            <a:r>
              <a:rPr lang="de-CH" dirty="0" err="1">
                <a:sym typeface="Wingdings" pitchFamily="2" charset="2"/>
              </a:rPr>
              <a:t>overall</a:t>
            </a:r>
            <a:r>
              <a:rPr lang="de-CH" dirty="0">
                <a:sym typeface="Wingdings" pitchFamily="2" charset="2"/>
              </a:rPr>
              <a:t> </a:t>
            </a:r>
            <a:r>
              <a:rPr lang="de-CH" dirty="0" err="1">
                <a:sym typeface="Wingdings" pitchFamily="2" charset="2"/>
              </a:rPr>
              <a:t>satisfaction</a:t>
            </a:r>
            <a:r>
              <a:rPr lang="de-CH" dirty="0">
                <a:sym typeface="Wingdings" pitchFamily="2" charset="2"/>
              </a:rPr>
              <a:t> </a:t>
            </a:r>
            <a:r>
              <a:rPr lang="de-CH" dirty="0" err="1">
                <a:sym typeface="Wingdings" pitchFamily="2" charset="2"/>
              </a:rPr>
              <a:t>between</a:t>
            </a:r>
            <a:r>
              <a:rPr lang="de-CH" dirty="0">
                <a:sym typeface="Wingdings" pitchFamily="2" charset="2"/>
              </a:rPr>
              <a:t> </a:t>
            </a:r>
            <a:r>
              <a:rPr lang="de-CH" dirty="0" err="1">
                <a:sym typeface="Wingdings" pitchFamily="2" charset="2"/>
              </a:rPr>
              <a:t>corporate</a:t>
            </a:r>
            <a:r>
              <a:rPr lang="de-CH" dirty="0">
                <a:sym typeface="Wingdings" pitchFamily="2" charset="2"/>
              </a:rPr>
              <a:t> and personal </a:t>
            </a:r>
            <a:r>
              <a:rPr lang="de-CH" dirty="0" err="1">
                <a:sym typeface="Wingdings" pitchFamily="2" charset="2"/>
              </a:rPr>
              <a:t>travellers</a:t>
            </a:r>
            <a:r>
              <a:rPr lang="de-CH" dirty="0">
                <a:sym typeface="Wingdings" pitchFamily="2" charset="2"/>
              </a:rPr>
              <a:t> in Business and Economy Class. This </a:t>
            </a:r>
            <a:r>
              <a:rPr lang="de-CH" dirty="0" err="1">
                <a:sym typeface="Wingdings" pitchFamily="2" charset="2"/>
              </a:rPr>
              <a:t>led</a:t>
            </a:r>
            <a:r>
              <a:rPr lang="de-CH" dirty="0">
                <a:sym typeface="Wingdings" pitchFamily="2" charset="2"/>
              </a:rPr>
              <a:t> </a:t>
            </a:r>
            <a:r>
              <a:rPr lang="de-CH" dirty="0" err="1">
                <a:sym typeface="Wingdings" pitchFamily="2" charset="2"/>
              </a:rPr>
              <a:t>us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findings</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is</a:t>
            </a:r>
            <a:r>
              <a:rPr lang="de-CH" dirty="0">
                <a:sym typeface="Wingdings" pitchFamily="2" charset="2"/>
              </a:rPr>
              <a:t> also </a:t>
            </a:r>
            <a:r>
              <a:rPr lang="de-CH" dirty="0" err="1">
                <a:sym typeface="Wingdings" pitchFamily="2" charset="2"/>
              </a:rPr>
              <a:t>consistent</a:t>
            </a:r>
            <a:r>
              <a:rPr lang="de-CH" dirty="0">
                <a:sym typeface="Wingdings" pitchFamily="2" charset="2"/>
              </a:rPr>
              <a:t> </a:t>
            </a:r>
            <a:r>
              <a:rPr lang="de-CH" dirty="0" err="1">
                <a:sym typeface="Wingdings" pitchFamily="2" charset="2"/>
              </a:rPr>
              <a:t>with</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existing</a:t>
            </a:r>
            <a:r>
              <a:rPr lang="de-CH" dirty="0">
                <a:sym typeface="Wingdings" pitchFamily="2" charset="2"/>
              </a:rPr>
              <a:t> </a:t>
            </a:r>
            <a:r>
              <a:rPr lang="de-CH" dirty="0" err="1">
                <a:sym typeface="Wingdings" pitchFamily="2" charset="2"/>
              </a:rPr>
              <a:t>literature</a:t>
            </a:r>
            <a:r>
              <a:rPr lang="de-CH" dirty="0">
                <a:sym typeface="Wingdings" pitchFamily="2" charset="2"/>
              </a:rPr>
              <a:t> and </a:t>
            </a:r>
            <a:r>
              <a:rPr lang="de-CH" dirty="0" err="1">
                <a:sym typeface="Wingdings" pitchFamily="2" charset="2"/>
              </a:rPr>
              <a:t>speaks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showed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in Economy Class </a:t>
            </a:r>
            <a:r>
              <a:rPr lang="de-CH" dirty="0" err="1">
                <a:sym typeface="Wingdings" pitchFamily="2" charset="2"/>
              </a:rPr>
              <a:t>were</a:t>
            </a:r>
            <a:r>
              <a:rPr lang="de-CH" dirty="0">
                <a:sym typeface="Wingdings" pitchFamily="2" charset="2"/>
              </a:rPr>
              <a:t> </a:t>
            </a:r>
            <a:r>
              <a:rPr lang="de-CH" dirty="0" err="1">
                <a:sym typeface="Wingdings" pitchFamily="2" charset="2"/>
              </a:rPr>
              <a:t>less</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Economy </a:t>
            </a:r>
            <a:r>
              <a:rPr lang="de-CH" dirty="0" err="1">
                <a:sym typeface="Wingdings" pitchFamily="2" charset="2"/>
              </a:rPr>
              <a:t>class</a:t>
            </a:r>
            <a:r>
              <a:rPr lang="de-CH" dirty="0">
                <a:sym typeface="Wingdings" pitchFamily="2" charset="2"/>
              </a:rPr>
              <a:t>, but </a:t>
            </a:r>
            <a:r>
              <a:rPr lang="de-CH" dirty="0" err="1">
                <a:sym typeface="Wingdings" pitchFamily="2" charset="2"/>
              </a:rPr>
              <a:t>they</a:t>
            </a:r>
            <a:r>
              <a:rPr lang="de-CH" dirty="0">
                <a:sym typeface="Wingdings" pitchFamily="2" charset="2"/>
              </a:rPr>
              <a:t> </a:t>
            </a:r>
            <a:r>
              <a:rPr lang="de-CH" dirty="0" err="1">
                <a:sym typeface="Wingdings" pitchFamily="2" charset="2"/>
              </a:rPr>
              <a:t>were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in Business Class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Business Class. This </a:t>
            </a:r>
            <a:r>
              <a:rPr lang="de-CH" dirty="0" err="1">
                <a:sym typeface="Wingdings" pitchFamily="2" charset="2"/>
              </a:rPr>
              <a:t>means</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needs</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are</a:t>
            </a:r>
            <a:r>
              <a:rPr lang="de-CH" dirty="0">
                <a:sym typeface="Wingdings" pitchFamily="2" charset="2"/>
              </a:rPr>
              <a:t> not fully </a:t>
            </a:r>
            <a:r>
              <a:rPr lang="de-CH" dirty="0" err="1">
                <a:sym typeface="Wingdings" pitchFamily="2" charset="2"/>
              </a:rPr>
              <a:t>met</a:t>
            </a:r>
            <a:r>
              <a:rPr lang="de-CH" dirty="0">
                <a:sym typeface="Wingdings" pitchFamily="2" charset="2"/>
              </a:rPr>
              <a:t> in Economy Class and </a:t>
            </a:r>
            <a:r>
              <a:rPr lang="de-CH" dirty="0" err="1">
                <a:sym typeface="Wingdings" pitchFamily="2" charset="2"/>
              </a:rPr>
              <a:t>that</a:t>
            </a:r>
            <a:r>
              <a:rPr lang="de-CH" dirty="0">
                <a:sym typeface="Wingdings" pitchFamily="2" charset="2"/>
              </a:rPr>
              <a:t> </a:t>
            </a:r>
            <a:r>
              <a:rPr lang="de-CH" dirty="0" err="1">
                <a:sym typeface="Wingdings" pitchFamily="2" charset="2"/>
              </a:rPr>
              <a:t>they</a:t>
            </a:r>
            <a:r>
              <a:rPr lang="de-CH" dirty="0">
                <a:sym typeface="Wingdings" pitchFamily="2" charset="2"/>
              </a:rPr>
              <a:t> </a:t>
            </a:r>
            <a:r>
              <a:rPr lang="de-CH" dirty="0" err="1">
                <a:sym typeface="Wingdings" pitchFamily="2" charset="2"/>
              </a:rPr>
              <a:t>would</a:t>
            </a:r>
            <a:r>
              <a:rPr lang="de-CH" dirty="0">
                <a:sym typeface="Wingdings" pitchFamily="2" charset="2"/>
              </a:rPr>
              <a:t> </a:t>
            </a:r>
            <a:r>
              <a:rPr lang="de-CH" dirty="0" err="1">
                <a:sym typeface="Wingdings" pitchFamily="2" charset="2"/>
              </a:rPr>
              <a:t>be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with</a:t>
            </a:r>
            <a:r>
              <a:rPr lang="de-CH" dirty="0">
                <a:sym typeface="Wingdings" pitchFamily="2" charset="2"/>
              </a:rPr>
              <a:t> an upgrade </a:t>
            </a:r>
            <a:r>
              <a:rPr lang="de-CH" dirty="0" err="1">
                <a:sym typeface="Wingdings" pitchFamily="2" charset="2"/>
              </a:rPr>
              <a:t>to</a:t>
            </a:r>
            <a:r>
              <a:rPr lang="de-CH" dirty="0">
                <a:sym typeface="Wingdings" pitchFamily="2" charset="2"/>
              </a:rPr>
              <a:t> Business Class. (</a:t>
            </a:r>
            <a:r>
              <a:rPr lang="de-CH" dirty="0" err="1">
                <a:sym typeface="Wingdings" pitchFamily="2" charset="2"/>
              </a:rPr>
              <a:t>You</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these</a:t>
            </a:r>
            <a:r>
              <a:rPr lang="de-CH" dirty="0">
                <a:sym typeface="Wingdings" pitchFamily="2" charset="2"/>
              </a:rPr>
              <a:t> </a:t>
            </a:r>
            <a:r>
              <a:rPr lang="de-CH" dirty="0" err="1">
                <a:sym typeface="Wingdings" pitchFamily="2" charset="2"/>
              </a:rPr>
              <a:t>differences</a:t>
            </a:r>
            <a:r>
              <a:rPr lang="de-CH" dirty="0">
                <a:sym typeface="Wingdings" pitchFamily="2" charset="2"/>
              </a:rPr>
              <a:t> in </a:t>
            </a:r>
            <a:r>
              <a:rPr lang="de-CH" dirty="0" err="1">
                <a:sym typeface="Wingdings" pitchFamily="2" charset="2"/>
              </a:rPr>
              <a:t>the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graph</a:t>
            </a:r>
            <a:r>
              <a:rPr lang="de-CH" dirty="0">
                <a:sym typeface="Wingdings" pitchFamily="2" charset="2"/>
              </a:rPr>
              <a:t>).</a:t>
            </a:r>
          </a:p>
          <a:p>
            <a:endParaRPr lang="de-CH" dirty="0">
              <a:sym typeface="Wingdings" pitchFamily="2" charset="2"/>
            </a:endParaRPr>
          </a:p>
          <a:p>
            <a:r>
              <a:rPr lang="de-CH" dirty="0">
                <a:sym typeface="Wingdings" pitchFamily="2" charset="2"/>
              </a:rPr>
              <a:t>Next, </a:t>
            </a:r>
            <a:r>
              <a:rPr lang="de-CH" dirty="0" err="1">
                <a:sym typeface="Wingdings" pitchFamily="2" charset="2"/>
              </a:rPr>
              <a:t>we</a:t>
            </a:r>
            <a:r>
              <a:rPr lang="de-CH" dirty="0">
                <a:sym typeface="Wingdings" pitchFamily="2" charset="2"/>
              </a:rPr>
              <a:t> </a:t>
            </a:r>
            <a:r>
              <a:rPr lang="de-CH" dirty="0" err="1">
                <a:sym typeface="Wingdings" pitchFamily="2" charset="2"/>
              </a:rPr>
              <a:t>did</a:t>
            </a:r>
            <a:r>
              <a:rPr lang="de-CH" dirty="0">
                <a:sym typeface="Wingdings" pitchFamily="2" charset="2"/>
              </a:rPr>
              <a:t> </a:t>
            </a:r>
            <a:r>
              <a:rPr lang="de-CH" dirty="0" err="1">
                <a:sym typeface="Wingdings" pitchFamily="2" charset="2"/>
              </a:rPr>
              <a:t>some</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wrangling</a:t>
            </a:r>
            <a:r>
              <a:rPr lang="de-CH" dirty="0">
                <a:sym typeface="Wingdings" pitchFamily="2" charset="2"/>
              </a:rPr>
              <a:t>. </a:t>
            </a:r>
            <a:r>
              <a:rPr lang="de-CH" dirty="0" err="1">
                <a:sym typeface="Wingdings" pitchFamily="2" charset="2"/>
              </a:rPr>
              <a:t>Since</a:t>
            </a:r>
            <a:r>
              <a:rPr lang="de-CH" dirty="0">
                <a:sym typeface="Wingdings" pitchFamily="2" charset="2"/>
              </a:rPr>
              <a:t> </a:t>
            </a:r>
            <a:r>
              <a:rPr lang="de-CH" dirty="0" err="1">
                <a:sym typeface="Wingdings" pitchFamily="2" charset="2"/>
              </a:rPr>
              <a:t>our</a:t>
            </a:r>
            <a:r>
              <a:rPr lang="de-CH" dirty="0">
                <a:sym typeface="Wingdings" pitchFamily="2" charset="2"/>
              </a:rPr>
              <a:t> initial </a:t>
            </a:r>
            <a:r>
              <a:rPr lang="de-CH" dirty="0" err="1">
                <a:sym typeface="Wingdings" pitchFamily="2" charset="2"/>
              </a:rPr>
              <a:t>analysis</a:t>
            </a:r>
            <a:r>
              <a:rPr lang="de-CH" dirty="0">
                <a:sym typeface="Wingdings" pitchFamily="2" charset="2"/>
              </a:rPr>
              <a:t> </a:t>
            </a:r>
            <a:r>
              <a:rPr lang="de-CH" dirty="0" err="1">
                <a:sym typeface="Wingdings" pitchFamily="2" charset="2"/>
              </a:rPr>
              <a:t>confirmed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needed</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focus</a:t>
            </a:r>
            <a:r>
              <a:rPr lang="de-CH" dirty="0">
                <a:sym typeface="Wingdings" pitchFamily="2" charset="2"/>
              </a:rPr>
              <a:t> on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only</a:t>
            </a:r>
            <a:r>
              <a:rPr lang="de-CH" dirty="0">
                <a:sym typeface="Wingdings" pitchFamily="2" charset="2"/>
              </a:rPr>
              <a:t> </a:t>
            </a:r>
            <a:r>
              <a:rPr lang="de-CH" dirty="0" err="1">
                <a:sym typeface="Wingdings" pitchFamily="2" charset="2"/>
              </a:rPr>
              <a:t>worked</a:t>
            </a:r>
            <a:r>
              <a:rPr lang="de-CH" dirty="0">
                <a:sym typeface="Wingdings" pitchFamily="2" charset="2"/>
              </a:rPr>
              <a:t> </a:t>
            </a:r>
            <a:r>
              <a:rPr lang="de-CH" dirty="0" err="1">
                <a:sym typeface="Wingdings" pitchFamily="2" charset="2"/>
              </a:rPr>
              <a:t>with</a:t>
            </a:r>
            <a:r>
              <a:rPr lang="de-CH" dirty="0">
                <a:sym typeface="Wingdings" pitchFamily="2" charset="2"/>
              </a:rPr>
              <a:t> Business </a:t>
            </a:r>
            <a:r>
              <a:rPr lang="de-CH" dirty="0" err="1">
                <a:sym typeface="Wingdings" pitchFamily="2" charset="2"/>
              </a:rPr>
              <a:t>class</a:t>
            </a:r>
            <a:r>
              <a:rPr lang="de-CH" dirty="0">
                <a:sym typeface="Wingdings" pitchFamily="2" charset="2"/>
              </a:rPr>
              <a:t> </a:t>
            </a:r>
            <a:r>
              <a:rPr lang="de-CH" dirty="0" err="1">
                <a:sym typeface="Wingdings" pitchFamily="2" charset="2"/>
              </a:rPr>
              <a:t>passengers</a:t>
            </a:r>
            <a:r>
              <a:rPr lang="de-CH" dirty="0">
                <a:sym typeface="Wingdings" pitchFamily="2" charset="2"/>
              </a:rPr>
              <a:t> </a:t>
            </a:r>
            <a:r>
              <a:rPr lang="de-CH" dirty="0" err="1">
                <a:sym typeface="Wingdings" pitchFamily="2" charset="2"/>
              </a:rPr>
              <a:t>who</a:t>
            </a:r>
            <a:r>
              <a:rPr lang="de-CH" dirty="0">
                <a:sym typeface="Wingdings" pitchFamily="2" charset="2"/>
              </a:rPr>
              <a:t> </a:t>
            </a:r>
            <a:r>
              <a:rPr lang="de-CH" dirty="0" err="1">
                <a:sym typeface="Wingdings" pitchFamily="2" charset="2"/>
              </a:rPr>
              <a:t>travelled</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work</a:t>
            </a:r>
            <a:r>
              <a:rPr lang="de-CH" dirty="0">
                <a:sym typeface="Wingdings" pitchFamily="2" charset="2"/>
              </a:rPr>
              <a:t> </a:t>
            </a:r>
            <a:r>
              <a:rPr lang="de-CH" dirty="0" err="1">
                <a:sym typeface="Wingdings" pitchFamily="2" charset="2"/>
              </a:rPr>
              <a:t>reasons</a:t>
            </a:r>
            <a:r>
              <a:rPr lang="de-CH" dirty="0">
                <a:sym typeface="Wingdings" pitchFamily="2" charset="2"/>
              </a:rPr>
              <a:t> and </a:t>
            </a:r>
            <a:r>
              <a:rPr lang="de-CH" dirty="0" err="1">
                <a:sym typeface="Wingdings" pitchFamily="2" charset="2"/>
              </a:rPr>
              <a:t>excluded</a:t>
            </a:r>
            <a:r>
              <a:rPr lang="de-CH" dirty="0">
                <a:sym typeface="Wingdings" pitchFamily="2" charset="2"/>
              </a:rPr>
              <a:t> all personal </a:t>
            </a:r>
            <a:r>
              <a:rPr lang="de-CH" dirty="0" err="1">
                <a:sym typeface="Wingdings" pitchFamily="2" charset="2"/>
              </a:rPr>
              <a:t>travellers</a:t>
            </a:r>
            <a:r>
              <a:rPr lang="de-CH" dirty="0">
                <a:sym typeface="Wingdings" pitchFamily="2" charset="2"/>
              </a:rPr>
              <a:t> </a:t>
            </a:r>
            <a:r>
              <a:rPr lang="de-CH" dirty="0" err="1">
                <a:sym typeface="Wingdings" pitchFamily="2" charset="2"/>
              </a:rPr>
              <a:t>from</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then</a:t>
            </a:r>
            <a:r>
              <a:rPr lang="de-CH" dirty="0">
                <a:sym typeface="Wingdings" pitchFamily="2" charset="2"/>
              </a:rPr>
              <a:t> </a:t>
            </a:r>
            <a:r>
              <a:rPr lang="de-CH" dirty="0" err="1">
                <a:sym typeface="Wingdings" pitchFamily="2" charset="2"/>
              </a:rPr>
              <a:t>analysed</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missing</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ranged</a:t>
            </a:r>
            <a:r>
              <a:rPr lang="de-CH" dirty="0">
                <a:sym typeface="Wingdings" pitchFamily="2" charset="2"/>
              </a:rPr>
              <a:t> </a:t>
            </a:r>
            <a:r>
              <a:rPr lang="de-CH" dirty="0" err="1">
                <a:sym typeface="Wingdings" pitchFamily="2" charset="2"/>
              </a:rPr>
              <a:t>from</a:t>
            </a:r>
            <a:r>
              <a:rPr lang="de-CH" dirty="0">
                <a:sym typeface="Wingdings" pitchFamily="2" charset="2"/>
              </a:rPr>
              <a:t> 0 </a:t>
            </a:r>
            <a:r>
              <a:rPr lang="de-CH" dirty="0" err="1">
                <a:sym typeface="Wingdings" pitchFamily="2" charset="2"/>
              </a:rPr>
              <a:t>to</a:t>
            </a:r>
            <a:r>
              <a:rPr lang="de-CH" dirty="0">
                <a:sym typeface="Wingdings" pitchFamily="2" charset="2"/>
              </a:rPr>
              <a:t> 5%, </a:t>
            </a:r>
            <a:r>
              <a:rPr lang="de-CH" dirty="0" err="1">
                <a:sym typeface="Wingdings" pitchFamily="2" charset="2"/>
              </a:rPr>
              <a:t>with</a:t>
            </a:r>
            <a:r>
              <a:rPr lang="de-CH" dirty="0">
                <a:sym typeface="Wingdings" pitchFamily="2" charset="2"/>
              </a:rPr>
              <a:t> a </a:t>
            </a:r>
            <a:r>
              <a:rPr lang="de-CH" dirty="0" err="1">
                <a:sym typeface="Wingdings" pitchFamily="2" charset="2"/>
              </a:rPr>
              <a:t>mean</a:t>
            </a:r>
            <a:r>
              <a:rPr lang="de-CH" dirty="0">
                <a:sym typeface="Wingdings" pitchFamily="2" charset="2"/>
              </a:rPr>
              <a:t> </a:t>
            </a:r>
            <a:r>
              <a:rPr lang="de-CH" dirty="0" err="1">
                <a:sym typeface="Wingdings" pitchFamily="2" charset="2"/>
              </a:rPr>
              <a:t>of</a:t>
            </a:r>
            <a:r>
              <a:rPr lang="de-CH" dirty="0">
                <a:sym typeface="Wingdings" pitchFamily="2" charset="2"/>
              </a:rPr>
              <a:t> 0.8%. More </a:t>
            </a:r>
            <a:r>
              <a:rPr lang="de-CH" dirty="0" err="1">
                <a:sym typeface="Wingdings" pitchFamily="2" charset="2"/>
              </a:rPr>
              <a:t>importantly</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created</a:t>
            </a:r>
            <a:r>
              <a:rPr lang="de-CH" dirty="0">
                <a:sym typeface="Wingdings" pitchFamily="2" charset="2"/>
              </a:rPr>
              <a:t> </a:t>
            </a:r>
            <a:r>
              <a:rPr lang="de-CH" dirty="0" err="1">
                <a:sym typeface="Wingdings" pitchFamily="2" charset="2"/>
              </a:rPr>
              <a:t>subgroups</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variables. As </a:t>
            </a:r>
            <a:r>
              <a:rPr lang="de-CH" dirty="0" err="1">
                <a:sym typeface="Wingdings" pitchFamily="2" charset="2"/>
              </a:rPr>
              <a:t>we</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here</a:t>
            </a:r>
            <a:r>
              <a:rPr lang="de-CH" dirty="0">
                <a:sym typeface="Wingdings" pitchFamily="2" charset="2"/>
              </a:rPr>
              <a:t> (</a:t>
            </a:r>
            <a:r>
              <a:rPr lang="de-CH" dirty="0" err="1">
                <a:sym typeface="Wingdings" pitchFamily="2" charset="2"/>
              </a:rPr>
              <a:t>show</a:t>
            </a:r>
            <a:r>
              <a:rPr lang="de-CH" dirty="0">
                <a:sym typeface="Wingdings" pitchFamily="2" charset="2"/>
              </a:rPr>
              <a:t> </a:t>
            </a:r>
            <a:r>
              <a:rPr lang="de-CH" dirty="0" err="1">
                <a:sym typeface="Wingdings" pitchFamily="2" charset="2"/>
              </a:rPr>
              <a:t>categories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divided</a:t>
            </a:r>
            <a:r>
              <a:rPr lang="de-CH" dirty="0">
                <a:sym typeface="Wingdings" pitchFamily="2" charset="2"/>
              </a:rPr>
              <a:t> </a:t>
            </a:r>
            <a:r>
              <a:rPr lang="de-CH" dirty="0" err="1">
                <a:sym typeface="Wingdings" pitchFamily="2" charset="2"/>
              </a:rPr>
              <a:t>them</a:t>
            </a:r>
            <a:r>
              <a:rPr lang="de-CH" dirty="0">
                <a:sym typeface="Wingdings" pitchFamily="2" charset="2"/>
              </a:rPr>
              <a:t> </a:t>
            </a:r>
            <a:r>
              <a:rPr lang="de-CH" dirty="0" err="1">
                <a:sym typeface="Wingdings" pitchFamily="2" charset="2"/>
              </a:rPr>
              <a:t>into</a:t>
            </a:r>
            <a:r>
              <a:rPr lang="de-CH" dirty="0">
                <a:sym typeface="Wingdings" pitchFamily="2" charset="2"/>
              </a:rPr>
              <a:t> 3 </a:t>
            </a:r>
            <a:r>
              <a:rPr lang="de-CH" dirty="0" err="1">
                <a:sym typeface="Wingdings" pitchFamily="2" charset="2"/>
              </a:rPr>
              <a:t>categories</a:t>
            </a:r>
            <a:r>
              <a:rPr lang="de-CH" dirty="0">
                <a:sym typeface="Wingdings" pitchFamily="2" charset="2"/>
              </a:rPr>
              <a:t> </a:t>
            </a:r>
            <a:r>
              <a:rPr lang="de-CH" dirty="0" err="1">
                <a:sym typeface="Wingdings" pitchFamily="2" charset="2"/>
              </a:rPr>
              <a:t>including</a:t>
            </a:r>
            <a:r>
              <a:rPr lang="de-CH" dirty="0">
                <a:sym typeface="Wingdings" pitchFamily="2" charset="2"/>
              </a:rPr>
              <a:t> </a:t>
            </a:r>
            <a:r>
              <a:rPr lang="de-CH" dirty="0" err="1">
                <a:sym typeface="Wingdings" pitchFamily="2" charset="2"/>
              </a:rPr>
              <a:t>airline</a:t>
            </a:r>
            <a:r>
              <a:rPr lang="de-CH" dirty="0">
                <a:sym typeface="Wingdings" pitchFamily="2" charset="2"/>
              </a:rPr>
              <a:t> </a:t>
            </a:r>
            <a:r>
              <a:rPr lang="de-CH" dirty="0" err="1">
                <a:sym typeface="Wingdings" pitchFamily="2" charset="2"/>
              </a:rPr>
              <a:t>backoffice</a:t>
            </a:r>
            <a:r>
              <a:rPr lang="de-CH" dirty="0">
                <a:sym typeface="Wingdings" pitchFamily="2" charset="2"/>
              </a:rPr>
              <a:t> </a:t>
            </a:r>
            <a:r>
              <a:rPr lang="de-CH" dirty="0" err="1">
                <a:sym typeface="Wingdings" pitchFamily="2" charset="2"/>
              </a:rPr>
              <a:t>services</a:t>
            </a:r>
            <a:r>
              <a:rPr lang="de-CH" dirty="0">
                <a:sym typeface="Wingdings" pitchFamily="2" charset="2"/>
              </a:rPr>
              <a:t>, on-board </a:t>
            </a:r>
            <a:r>
              <a:rPr lang="de-CH" dirty="0" err="1">
                <a:sym typeface="Wingdings" pitchFamily="2" charset="2"/>
              </a:rPr>
              <a:t>services</a:t>
            </a:r>
            <a:r>
              <a:rPr lang="de-CH" dirty="0">
                <a:sym typeface="Wingdings" pitchFamily="2" charset="2"/>
              </a:rPr>
              <a:t> and </a:t>
            </a:r>
            <a:r>
              <a:rPr lang="de-CH" dirty="0" err="1">
                <a:sym typeface="Wingdings" pitchFamily="2" charset="2"/>
              </a:rPr>
              <a:t>airport</a:t>
            </a:r>
            <a:r>
              <a:rPr lang="de-CH" dirty="0">
                <a:sym typeface="Wingdings" pitchFamily="2" charset="2"/>
              </a:rPr>
              <a:t> </a:t>
            </a:r>
            <a:r>
              <a:rPr lang="de-CH" dirty="0" err="1">
                <a:sym typeface="Wingdings" pitchFamily="2" charset="2"/>
              </a:rPr>
              <a:t>services</a:t>
            </a:r>
            <a:r>
              <a:rPr lang="de-CH" dirty="0">
                <a:sym typeface="Wingdings" pitchFamily="2" charset="2"/>
              </a:rPr>
              <a:t>.</a:t>
            </a:r>
          </a:p>
          <a:p>
            <a:endParaRPr lang="de-CH" dirty="0">
              <a:sym typeface="Wingdings" pitchFamily="2" charset="2"/>
            </a:endParaRPr>
          </a:p>
          <a:p>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main</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focused</a:t>
            </a:r>
            <a:r>
              <a:rPr lang="de-CH" dirty="0">
                <a:sym typeface="Wingdings" pitchFamily="2" charset="2"/>
              </a:rPr>
              <a:t> </a:t>
            </a:r>
            <a:r>
              <a:rPr lang="de-CH" dirty="0" err="1">
                <a:sym typeface="Wingdings" pitchFamily="2" charset="2"/>
              </a:rPr>
              <a:t>primarly</a:t>
            </a:r>
            <a:r>
              <a:rPr lang="de-CH" dirty="0">
                <a:sym typeface="Wingdings" pitchFamily="2" charset="2"/>
              </a:rPr>
              <a:t> on </a:t>
            </a:r>
            <a:r>
              <a:rPr lang="de-CH" dirty="0" err="1">
                <a:sym typeface="Wingdings" pitchFamily="2" charset="2"/>
              </a:rPr>
              <a:t>inferential</a:t>
            </a:r>
            <a:r>
              <a:rPr lang="de-CH" dirty="0">
                <a:sym typeface="Wingdings" pitchFamily="2" charset="2"/>
              </a:rPr>
              <a:t> </a:t>
            </a:r>
            <a:r>
              <a:rPr lang="de-CH" dirty="0" err="1">
                <a:sym typeface="Wingdings" pitchFamily="2" charset="2"/>
              </a:rPr>
              <a:t>statistics</a:t>
            </a:r>
            <a:r>
              <a:rPr lang="de-CH" dirty="0">
                <a:sym typeface="Wingdings" pitchFamily="2" charset="2"/>
              </a:rPr>
              <a:t> and </a:t>
            </a:r>
            <a:r>
              <a:rPr lang="de-CH" dirty="0" err="1">
                <a:sym typeface="Wingdings" pitchFamily="2" charset="2"/>
              </a:rPr>
              <a:t>calculated</a:t>
            </a:r>
            <a:r>
              <a:rPr lang="de-CH" dirty="0">
                <a:sym typeface="Wingdings" pitchFamily="2" charset="2"/>
              </a:rPr>
              <a:t> </a:t>
            </a:r>
            <a:r>
              <a:rPr lang="de-CH" dirty="0" err="1">
                <a:sym typeface="Wingdings" pitchFamily="2" charset="2"/>
              </a:rPr>
              <a:t>means</a:t>
            </a:r>
            <a:r>
              <a:rPr lang="de-CH" dirty="0">
                <a:sym typeface="Wingdings" pitchFamily="2" charset="2"/>
              </a:rPr>
              <a:t>, </a:t>
            </a:r>
            <a:r>
              <a:rPr lang="de-CH" dirty="0" err="1">
                <a:sym typeface="Wingdings" pitchFamily="2" charset="2"/>
              </a:rPr>
              <a:t>effect</a:t>
            </a:r>
            <a:r>
              <a:rPr lang="de-CH" dirty="0">
                <a:sym typeface="Wingdings" pitchFamily="2" charset="2"/>
              </a:rPr>
              <a:t> </a:t>
            </a:r>
            <a:r>
              <a:rPr lang="de-CH" dirty="0" err="1">
                <a:sym typeface="Wingdings" pitchFamily="2" charset="2"/>
              </a:rPr>
              <a:t>sizes</a:t>
            </a:r>
            <a:r>
              <a:rPr lang="de-CH" dirty="0">
                <a:sym typeface="Wingdings" pitchFamily="2" charset="2"/>
              </a:rPr>
              <a:t> and </a:t>
            </a:r>
            <a:r>
              <a:rPr lang="de-CH" dirty="0" err="1">
                <a:sym typeface="Wingdings" pitchFamily="2" charset="2"/>
              </a:rPr>
              <a:t>conducted</a:t>
            </a:r>
            <a:r>
              <a:rPr lang="de-CH" dirty="0">
                <a:sym typeface="Wingdings" pitchFamily="2" charset="2"/>
              </a:rPr>
              <a:t> </a:t>
            </a:r>
            <a:r>
              <a:rPr lang="de-CH" dirty="0" err="1">
                <a:sym typeface="Wingdings" pitchFamily="2" charset="2"/>
              </a:rPr>
              <a:t>significance</a:t>
            </a:r>
            <a:r>
              <a:rPr lang="de-CH" dirty="0">
                <a:sym typeface="Wingdings" pitchFamily="2" charset="2"/>
              </a:rPr>
              <a:t> </a:t>
            </a:r>
            <a:r>
              <a:rPr lang="de-CH" dirty="0" err="1">
                <a:sym typeface="Wingdings" pitchFamily="2" charset="2"/>
              </a:rPr>
              <a:t>tests</a:t>
            </a:r>
            <a:r>
              <a:rPr lang="de-CH" dirty="0">
                <a:sym typeface="Wingdings" pitchFamily="2" charset="2"/>
              </a:rPr>
              <a:t>. </a:t>
            </a:r>
            <a:r>
              <a:rPr lang="de-CH" dirty="0" err="1">
                <a:sym typeface="Wingdings" pitchFamily="2" charset="2"/>
              </a:rPr>
              <a:t>With</a:t>
            </a:r>
            <a:r>
              <a:rPr lang="de-CH" dirty="0">
                <a:sym typeface="Wingdings" pitchFamily="2" charset="2"/>
              </a:rPr>
              <a:t> Rui and </a:t>
            </a:r>
            <a:r>
              <a:rPr lang="de-CH" dirty="0" err="1">
                <a:sym typeface="Wingdings" pitchFamily="2" charset="2"/>
              </a:rPr>
              <a:t>Dirk's</a:t>
            </a:r>
            <a:r>
              <a:rPr lang="de-CH" dirty="0">
                <a:sym typeface="Wingdings" pitchFamily="2" charset="2"/>
              </a:rPr>
              <a:t> </a:t>
            </a:r>
            <a:r>
              <a:rPr lang="de-CH" dirty="0" err="1">
                <a:sym typeface="Wingdings" pitchFamily="2" charset="2"/>
              </a:rPr>
              <a:t>inputs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quickly</a:t>
            </a:r>
            <a:r>
              <a:rPr lang="de-CH" dirty="0">
                <a:sym typeface="Wingdings" pitchFamily="2" charset="2"/>
              </a:rPr>
              <a:t> </a:t>
            </a:r>
            <a:r>
              <a:rPr lang="de-CH" dirty="0" err="1">
                <a:sym typeface="Wingdings" pitchFamily="2" charset="2"/>
              </a:rPr>
              <a:t>learned</a:t>
            </a:r>
            <a:r>
              <a:rPr lang="de-CH" dirty="0">
                <a:sym typeface="Wingdings" pitchFamily="2" charset="2"/>
              </a:rPr>
              <a:t> </a:t>
            </a:r>
            <a:r>
              <a:rPr lang="de-CH" dirty="0" err="1">
                <a:sym typeface="Wingdings" pitchFamily="2" charset="2"/>
              </a:rPr>
              <a:t>that</a:t>
            </a:r>
            <a:r>
              <a:rPr lang="de-CH" dirty="0">
                <a:sym typeface="Wingdings" pitchFamily="2" charset="2"/>
              </a:rPr>
              <a:t> a different </a:t>
            </a:r>
            <a:r>
              <a:rPr lang="de-CH" dirty="0" err="1">
                <a:sym typeface="Wingdings" pitchFamily="2" charset="2"/>
              </a:rPr>
              <a:t>approach</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closer</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was a </a:t>
            </a:r>
            <a:r>
              <a:rPr lang="de-CH" dirty="0" err="1">
                <a:sym typeface="Wingdings" pitchFamily="2" charset="2"/>
              </a:rPr>
              <a:t>much</a:t>
            </a:r>
            <a:r>
              <a:rPr lang="de-CH" dirty="0">
                <a:sym typeface="Wingdings" pitchFamily="2" charset="2"/>
              </a:rPr>
              <a:t> </a:t>
            </a:r>
            <a:r>
              <a:rPr lang="de-CH" dirty="0" err="1">
                <a:sym typeface="Wingdings" pitchFamily="2" charset="2"/>
              </a:rPr>
              <a:t>better</a:t>
            </a:r>
            <a:r>
              <a:rPr lang="de-CH" dirty="0">
                <a:sym typeface="Wingdings" pitchFamily="2" charset="2"/>
              </a:rPr>
              <a:t> </a:t>
            </a:r>
            <a:r>
              <a:rPr lang="de-CH" dirty="0" err="1">
                <a:sym typeface="Wingdings" pitchFamily="2" charset="2"/>
              </a:rPr>
              <a:t>suited</a:t>
            </a:r>
            <a:r>
              <a:rPr lang="de-CH" dirty="0">
                <a:sym typeface="Wingdings" pitchFamily="2" charset="2"/>
              </a:rPr>
              <a:t> </a:t>
            </a:r>
            <a:r>
              <a:rPr lang="de-CH" dirty="0" err="1">
                <a:sym typeface="Wingdings" pitchFamily="2" charset="2"/>
              </a:rPr>
              <a:t>approach</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answer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a:t>
            </a:r>
            <a:endParaRPr lang="en-US" dirty="0">
              <a:latin typeface="Calibri" panose="020F0502020204030204" pitchFamily="34" charset="0"/>
              <a:sym typeface="Wingdings" pitchFamily="2" charset="2"/>
            </a:endParaRPr>
          </a:p>
          <a:p>
            <a:endParaRPr lang="de-DE" dirty="0"/>
          </a:p>
        </p:txBody>
      </p:sp>
      <p:sp>
        <p:nvSpPr>
          <p:cNvPr id="4" name="Foliennummernplatzhalt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183567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en-US" dirty="0">
                <a:latin typeface="Calibri" panose="020F0502020204030204" pitchFamily="34" charset="0"/>
                <a:sym typeface="Wingdings" pitchFamily="2" charset="2"/>
              </a:rPr>
              <a:t>Having learned that data analysis is not just about statistical significance, we switched to calculating passengers’ satisfaction rates. On our journey to answer our research question, we tried out many plots. Here you can see some examples of them. On the left hand side, we have tried to show the different proportions of satisfaction ratings divided by class, but only for one variable. As we can see, there was a lot of feedback on this plot. On the right hand side, we see an improvement on our first idea: the concept of calculating ratios has been kept, but now we summarized the satisfaction rates and showed the differences between good and neutral or bad satisfaction ratings. We also found a way to present all 14 variables in the same graph. As a result, the graph was also more appealing.</a:t>
            </a:r>
          </a:p>
        </p:txBody>
      </p:sp>
      <p:sp>
        <p:nvSpPr>
          <p:cNvPr id="4" name="Foliennummernplatzhalter 3"/>
          <p:cNvSpPr>
            <a:spLocks noGrp="1"/>
          </p:cNvSpPr>
          <p:nvPr>
            <p:ph type="sldNum" sz="quarter" idx="5"/>
          </p:nvPr>
        </p:nvSpPr>
        <p:spPr/>
        <p:txBody>
          <a:bodyPr/>
          <a:lstStyle/>
          <a:p>
            <a:fld id="{C213657F-E9E0-704C-BC01-D825157ACA77}" type="slidenum">
              <a:rPr lang="en-CH" smtClean="0"/>
              <a:t>4</a:t>
            </a:fld>
            <a:endParaRPr lang="en-CH"/>
          </a:p>
        </p:txBody>
      </p:sp>
    </p:spTree>
    <p:extLst>
      <p:ext uri="{BB962C8B-B14F-4D97-AF65-F5344CB8AC3E}">
        <p14:creationId xmlns:p14="http://schemas.microsoft.com/office/powerpoint/2010/main" val="58405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we would like to take a closer look at our final plot.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you can see the code of it. Let's go through it step by step. We are going to focus on the most interesting parts.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defined the color for our plot. And it is a color gradient from green to red.</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next section of code we used to get the labels all in the same style at once. We first had labels that were written end to end and wanted to separate them, so we added a space and continued with a capital letter.</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the code for the actual plot begins. First of all, we have mutated the order of the labels according to the delta.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deacreasing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order. With delta we mean the difference in satisfaction level between economy and business class. </a:t>
            </a: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the next arrow you can see the code for the visualization of our plot. The special thing about it is that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it. In our plot, we wanted to show the satisfaction ratings of the economy class on the one hand, but also those of the business class and connect these two points with each other. That's why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have defined the x and y normally here. On the y-axis we have Aspect. This variable stands for the different services. On the x-axis is economy, which is the class. Next in the code 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is the second point on the Y-axis. Again, we want the point at the corresponding service, therefore aspect.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business.</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would like to show you our final plot.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5</a:t>
            </a:fld>
            <a:endParaRPr lang="en-CH"/>
          </a:p>
        </p:txBody>
      </p:sp>
    </p:spTree>
    <p:extLst>
      <p:ext uri="{BB962C8B-B14F-4D97-AF65-F5344CB8AC3E}">
        <p14:creationId xmlns:p14="http://schemas.microsoft.com/office/powerpoint/2010/main" val="3922642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800" dirty="0" err="1">
                <a:effectLst/>
                <a:latin typeface="Calibri" panose="020F0502020204030204" pitchFamily="34" charset="0"/>
                <a:ea typeface="Times New Roman" panose="02020603050405020304" pitchFamily="18" charset="0"/>
              </a:rPr>
              <a:t>We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present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our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findings</a:t>
            </a:r>
            <a:r>
              <a:rPr lang="de-CH" sz="1800" dirty="0">
                <a:effectLst/>
                <a:latin typeface="Calibri" panose="020F0502020204030204" pitchFamily="34" charset="0"/>
                <a:ea typeface="Times New Roman" panose="02020603050405020304" pitchFamily="18" charset="0"/>
              </a:rPr>
              <a:t> in a </a:t>
            </a:r>
            <a:r>
              <a:rPr lang="de-CH" sz="1800" dirty="0" err="1">
                <a:effectLst/>
                <a:latin typeface="Calibri" panose="020F0502020204030204" pitchFamily="34" charset="0"/>
                <a:ea typeface="Times New Roman" panose="02020603050405020304" pitchFamily="18" charset="0"/>
              </a:rPr>
              <a:t>plot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ranked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size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levels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en-US" sz="1800" dirty="0">
                <a:effectLst/>
                <a:latin typeface="Calibri" panose="020F0502020204030204" pitchFamily="34" charset="0"/>
                <a:ea typeface="Times New Roman" panose="02020603050405020304" pitchFamily="18" charset="0"/>
              </a:rPr>
              <a:t>, which is indicated by the </a:t>
            </a:r>
            <a:r>
              <a:rPr lang="en-US" sz="1800" dirty="0" err="1">
                <a:effectLst/>
                <a:latin typeface="Calibri" panose="020F0502020204030204" pitchFamily="34" charset="0"/>
                <a:ea typeface="Times New Roman" panose="02020603050405020304" pitchFamily="18" charset="0"/>
              </a:rPr>
              <a:t>colour</a:t>
            </a:r>
            <a:r>
              <a:rPr lang="en-US" sz="1800" dirty="0">
                <a:effectLst/>
                <a:latin typeface="Calibri" panose="020F0502020204030204" pitchFamily="34" charset="0"/>
                <a:ea typeface="Times New Roman" panose="02020603050405020304" pitchFamily="18" charset="0"/>
              </a:rPr>
              <a:t> gradient (from green to red)</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err="1">
                <a:effectLst/>
                <a:latin typeface="Calibri" panose="020F0502020204030204" pitchFamily="34" charset="0"/>
                <a:ea typeface="Times New Roman" panose="02020603050405020304" pitchFamily="18" charset="0"/>
              </a:rPr>
              <a:t>Let's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take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closer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look</a:t>
            </a:r>
            <a:r>
              <a:rPr lang="de-CH" sz="1800" dirty="0">
                <a:effectLst/>
                <a:latin typeface="Calibri" panose="020F0502020204030204" pitchFamily="34" charset="0"/>
                <a:ea typeface="Times New Roman" panose="02020603050405020304" pitchFamily="18" charset="0"/>
              </a:rPr>
              <a:t>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first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About 30%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very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however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almost</a:t>
            </a:r>
            <a:r>
              <a:rPr lang="de-CH" sz="1800" dirty="0">
                <a:effectLst/>
                <a:latin typeface="Calibri" panose="020F0502020204030204" pitchFamily="34" charset="0"/>
                <a:ea typeface="Times New Roman" panose="02020603050405020304" pitchFamily="18" charset="0"/>
              </a:rPr>
              <a:t> 75%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en-US" sz="1800" dirty="0">
                <a:effectLst/>
                <a:latin typeface="Calibri" panose="020F0502020204030204" pitchFamily="34" charset="0"/>
                <a:ea typeface="Times New Roman" panose="02020603050405020304" pitchFamily="18" charset="0"/>
              </a:rPr>
              <a:t>. So, t</a:t>
            </a:r>
            <a:r>
              <a:rPr lang="de-CH" sz="1800" dirty="0" err="1">
                <a:effectLst/>
                <a:latin typeface="Calibri" panose="020F0502020204030204" pitchFamily="34" charset="0"/>
                <a:ea typeface="Times New Roman" panose="02020603050405020304" pitchFamily="18" charset="0"/>
              </a:rPr>
              <a:t>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is</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big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the two classes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Hence</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could be encouraged to upgrade with marketing activities specifically addressing this service. </a:t>
            </a:r>
            <a:endParaRPr lang="de-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We recommend spending the marketing budget on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This plot also shows that advertisers should not spend marketing </a:t>
            </a:r>
            <a:r>
              <a:rPr lang="en-US" sz="1800" dirty="0" err="1">
                <a:effectLst/>
                <a:latin typeface="Calibri" panose="020F0502020204030204" pitchFamily="34" charset="0"/>
                <a:ea typeface="Times New Roman" panose="02020603050405020304" pitchFamily="18" charset="0"/>
              </a:rPr>
              <a:t>ressources</a:t>
            </a:r>
            <a:r>
              <a:rPr lang="en-US" sz="1800" dirty="0">
                <a:effectLst/>
                <a:latin typeface="Calibri" panose="020F0502020204030204" pitchFamily="34" charset="0"/>
                <a:ea typeface="Times New Roman" panose="02020603050405020304" pitchFamily="18" charset="0"/>
              </a:rPr>
              <a:t> on airport services, as it would not convince corporate travelers in economy class to upgrade to business class. </a:t>
            </a:r>
            <a:endParaRPr lang="de-CH" sz="1800" dirty="0">
              <a:effectLst/>
              <a:latin typeface="Times New Roman" panose="02020603050405020304" pitchFamily="18" charset="0"/>
              <a:ea typeface="Times New Roman" panose="02020603050405020304" pitchFamily="18" charset="0"/>
            </a:endParaRPr>
          </a:p>
          <a:p>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This </a:t>
            </a:r>
            <a:r>
              <a:rPr lang="de-CH" sz="1800" dirty="0" err="1">
                <a:effectLst/>
                <a:latin typeface="Calibri" panose="020F0502020204030204" pitchFamily="34" charset="0"/>
                <a:ea typeface="Times New Roman" panose="02020603050405020304" pitchFamily="18" charset="0"/>
              </a:rPr>
              <a:t>translates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to</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increased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profitability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airline</a:t>
            </a:r>
            <a:r>
              <a:rPr lang="en-US"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higher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among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It's</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win-win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scenario</a:t>
            </a:r>
            <a:r>
              <a:rPr lang="en-US"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sz="1800" dirty="0">
              <a:effectLst/>
              <a:latin typeface="Calibri" panose="020F0502020204030204" pitchFamily="34" charset="0"/>
              <a:ea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C213657F-E9E0-704C-BC01-D825157ACA77}" type="slidenum">
              <a:rPr lang="en-CH" smtClean="0"/>
              <a:t>6</a:t>
            </a:fld>
            <a:endParaRPr lang="en-CH"/>
          </a:p>
        </p:txBody>
      </p:sp>
    </p:spTree>
    <p:extLst>
      <p:ext uri="{BB962C8B-B14F-4D97-AF65-F5344CB8AC3E}">
        <p14:creationId xmlns:p14="http://schemas.microsoft.com/office/powerpoint/2010/main" val="171826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During our project we encountered several challenges.</a:t>
            </a:r>
          </a:p>
          <a:p>
            <a:pPr marL="0" indent="0">
              <a:buFont typeface="Wingdings" pitchFamily="2" charset="2"/>
              <a:buNone/>
            </a:pPr>
            <a:r>
              <a:rPr lang="en-GB" dirty="0"/>
              <a:t> </a:t>
            </a:r>
          </a:p>
          <a:p>
            <a:pPr marL="0" indent="0">
              <a:buFont typeface="Wingdings" pitchFamily="2" charset="2"/>
              <a:buNone/>
            </a:pPr>
            <a:r>
              <a:rPr lang="en-GB" b="0" i="0" u="none" strike="noStrike" dirty="0">
                <a:solidFill>
                  <a:srgbClr val="374151"/>
                </a:solidFill>
                <a:effectLst/>
                <a:latin typeface="Söhne"/>
              </a:rPr>
              <a:t>Firstly, it was difficult </a:t>
            </a:r>
            <a:r>
              <a:rPr lang="en-GB" dirty="0"/>
              <a:t>to integrate the perspective climate change into our research aim as our goal was not to reduce air travel. So we struggled with that quite a bit. </a:t>
            </a:r>
          </a:p>
          <a:p>
            <a:pPr marL="0" indent="0">
              <a:buFont typeface="Wingdings" pitchFamily="2" charset="2"/>
              <a:buNone/>
            </a:pPr>
            <a:endParaRPr lang="en-GB" dirty="0"/>
          </a:p>
          <a:p>
            <a:pPr marL="0" indent="0">
              <a:buFont typeface="Wingdings" pitchFamily="2" charset="2"/>
              <a:buNone/>
            </a:pPr>
            <a:r>
              <a:rPr lang="en-GB" dirty="0"/>
              <a:t>Secondly, a  limitation of our results is that the data set that we used is from 2015 so its </a:t>
            </a:r>
            <a:r>
              <a:rPr lang="en-GB" dirty="0" err="1"/>
              <a:t>precovid</a:t>
            </a:r>
            <a:r>
              <a:rPr lang="en-GB" dirty="0"/>
              <a:t> data. That’s an issue because </a:t>
            </a:r>
            <a:r>
              <a:rPr lang="en-GB" dirty="0" err="1"/>
              <a:t>airtravel</a:t>
            </a:r>
            <a:r>
              <a:rPr lang="en-GB" dirty="0"/>
              <a:t> might have changed quit a bit in the last couple of years.  </a:t>
            </a:r>
          </a:p>
          <a:p>
            <a:pPr marL="0" indent="0">
              <a:buFont typeface="Wingdings" pitchFamily="2" charset="2"/>
              <a:buNone/>
            </a:pPr>
            <a:endParaRPr lang="en-GB" dirty="0"/>
          </a:p>
          <a:p>
            <a:pPr marL="0" indent="0">
              <a:buFont typeface="Wingdings" pitchFamily="2" charset="2"/>
              <a:buNone/>
            </a:pPr>
            <a:r>
              <a:rPr lang="en-GB" dirty="0"/>
              <a:t>Another limitation was that we did not consider </a:t>
            </a:r>
            <a:r>
              <a:rPr lang="en-US" sz="1200" dirty="0">
                <a:effectLst/>
                <a:latin typeface="Calibri" panose="020F0502020204030204" pitchFamily="34" charset="0"/>
                <a:ea typeface="Times New Roman" panose="02020603050405020304" pitchFamily="18" charset="0"/>
                <a:cs typeface="Calibri" panose="020F0502020204030204" pitchFamily="34" charset="0"/>
              </a:rPr>
              <a:t>all external and internal confounding variables such as socioeconomic status, purchasing power; flight distance and what the services </a:t>
            </a:r>
            <a:r>
              <a:rPr lang="en-US" sz="1200" dirty="0" err="1">
                <a:effectLst/>
                <a:latin typeface="Calibri" panose="020F0502020204030204" pitchFamily="34" charset="0"/>
                <a:ea typeface="Times New Roman" panose="02020603050405020304" pitchFamily="18" charset="0"/>
                <a:cs typeface="Calibri" panose="020F0502020204030204" pitchFamily="34" charset="0"/>
              </a:rPr>
              <a:t>acutally</a:t>
            </a:r>
            <a:r>
              <a:rPr lang="en-US" sz="1200" dirty="0">
                <a:effectLst/>
                <a:latin typeface="Calibri" panose="020F0502020204030204" pitchFamily="34" charset="0"/>
                <a:ea typeface="Times New Roman" panose="02020603050405020304" pitchFamily="18" charset="0"/>
                <a:cs typeface="Calibri" panose="020F0502020204030204" pitchFamily="34" charset="0"/>
              </a:rPr>
              <a:t>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weren’t able to assess the Validity of the questionnaire</a:t>
            </a:r>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we learned a lot.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7</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6/2/23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6/2/23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‹Nr.›</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3"/>
          <a:stretch>
            <a:fillRect/>
          </a:stretch>
        </p:blipFill>
        <p:spPr>
          <a:xfrm>
            <a:off x="-1" y="1016"/>
            <a:ext cx="12193809" cy="6856984"/>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4"/>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3"/>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3"/>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hteck 2">
            <a:extLst>
              <a:ext uri="{FF2B5EF4-FFF2-40B4-BE49-F238E27FC236}">
                <a16:creationId xmlns:a16="http://schemas.microsoft.com/office/drawing/2014/main" id="{B06ED3B4-C5F1-47B6-E189-C6D56A2F98E0}"/>
              </a:ext>
            </a:extLst>
          </p:cNvPr>
          <p:cNvSpPr/>
          <p:nvPr/>
        </p:nvSpPr>
        <p:spPr>
          <a:xfrm>
            <a:off x="5133074" y="3870858"/>
            <a:ext cx="2431507"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323B1C87-3E96-4E57-5B92-DF3BEEFCE0C8}"/>
              </a:ext>
            </a:extLst>
          </p:cNvPr>
          <p:cNvSpPr/>
          <p:nvPr/>
        </p:nvSpPr>
        <p:spPr>
          <a:xfrm>
            <a:off x="3266831" y="3870857"/>
            <a:ext cx="1866243"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3" grpId="0"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351D94-7F27-B8AA-EBF5-359E0474C7A4}"/>
              </a:ext>
            </a:extLst>
          </p:cNvPr>
          <p:cNvSpPr/>
          <p:nvPr/>
        </p:nvSpPr>
        <p:spPr>
          <a:xfrm>
            <a:off x="1382234" y="0"/>
            <a:ext cx="9962706"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3"/>
          <a:srcRect l="69543" t="88081" r="25351"/>
          <a:stretch/>
        </p:blipFill>
        <p:spPr>
          <a:xfrm>
            <a:off x="10403241" y="5760859"/>
            <a:ext cx="723014" cy="949119"/>
          </a:xfrm>
          <a:prstGeom prst="rect">
            <a:avLst/>
          </a:prstGeom>
        </p:spPr>
      </p:pic>
      <p:sp>
        <p:nvSpPr>
          <p:cNvPr id="3" name="TextBox 2">
            <a:extLst>
              <a:ext uri="{FF2B5EF4-FFF2-40B4-BE49-F238E27FC236}">
                <a16:creationId xmlns:a16="http://schemas.microsoft.com/office/drawing/2014/main" id="{51E7D73F-399C-183A-A70B-B8768AD6DF0A}"/>
              </a:ext>
            </a:extLst>
          </p:cNvPr>
          <p:cNvSpPr txBox="1"/>
          <p:nvPr/>
        </p:nvSpPr>
        <p:spPr>
          <a:xfrm>
            <a:off x="1839433" y="75271"/>
            <a:ext cx="1467293" cy="400110"/>
          </a:xfrm>
          <a:prstGeom prst="rect">
            <a:avLst/>
          </a:prstGeom>
          <a:noFill/>
        </p:spPr>
        <p:txBody>
          <a:bodyPr wrap="square" rtlCol="0">
            <a:spAutoFit/>
          </a:bodyPr>
          <a:lstStyle/>
          <a:p>
            <a:r>
              <a:rPr lang="en-CH" sz="2000" dirty="0"/>
              <a:t>Final Plot</a:t>
            </a:r>
          </a:p>
        </p:txBody>
      </p:sp>
      <p:pic>
        <p:nvPicPr>
          <p:cNvPr id="5" name="Picture 4">
            <a:extLst>
              <a:ext uri="{FF2B5EF4-FFF2-40B4-BE49-F238E27FC236}">
                <a16:creationId xmlns:a16="http://schemas.microsoft.com/office/drawing/2014/main" id="{7F2F03DE-620E-5DAC-D6A1-8DDEF8CCAE84}"/>
              </a:ext>
            </a:extLst>
          </p:cNvPr>
          <p:cNvPicPr>
            <a:picLocks noChangeAspect="1"/>
          </p:cNvPicPr>
          <p:nvPr/>
        </p:nvPicPr>
        <p:blipFill rotWithShape="1">
          <a:blip r:embed="rId4"/>
          <a:srcRect l="4774" t="7930" r="6167"/>
          <a:stretch/>
        </p:blipFill>
        <p:spPr>
          <a:xfrm>
            <a:off x="1839433" y="475381"/>
            <a:ext cx="9219864" cy="5359928"/>
          </a:xfrm>
          <a:prstGeom prst="rect">
            <a:avLst/>
          </a:prstGeom>
        </p:spPr>
      </p:pic>
      <p:pic>
        <p:nvPicPr>
          <p:cNvPr id="7" name="Picture 6">
            <a:extLst>
              <a:ext uri="{FF2B5EF4-FFF2-40B4-BE49-F238E27FC236}">
                <a16:creationId xmlns:a16="http://schemas.microsoft.com/office/drawing/2014/main" id="{13E9686D-1721-0C83-ABA9-1080A22E45F0}"/>
              </a:ext>
            </a:extLst>
          </p:cNvPr>
          <p:cNvPicPr>
            <a:picLocks noChangeAspect="1"/>
          </p:cNvPicPr>
          <p:nvPr/>
        </p:nvPicPr>
        <p:blipFill rotWithShape="1">
          <a:blip r:embed="rId3"/>
          <a:srcRect l="24887" t="88081" r="58784"/>
          <a:stretch/>
        </p:blipFill>
        <p:spPr>
          <a:xfrm>
            <a:off x="1839433" y="5871656"/>
            <a:ext cx="2312246" cy="949119"/>
          </a:xfrm>
          <a:prstGeom prst="rect">
            <a:avLst/>
          </a:prstGeom>
        </p:spPr>
      </p:pic>
      <p:sp>
        <p:nvSpPr>
          <p:cNvPr id="8" name="Left Brace 7">
            <a:extLst>
              <a:ext uri="{FF2B5EF4-FFF2-40B4-BE49-F238E27FC236}">
                <a16:creationId xmlns:a16="http://schemas.microsoft.com/office/drawing/2014/main" id="{E709C0D4-FE48-A94E-DBC6-666E8FBBBEB6}"/>
              </a:ext>
            </a:extLst>
          </p:cNvPr>
          <p:cNvSpPr/>
          <p:nvPr/>
        </p:nvSpPr>
        <p:spPr>
          <a:xfrm>
            <a:off x="3764127" y="733684"/>
            <a:ext cx="387552" cy="967526"/>
          </a:xfrm>
          <a:prstGeom prst="lef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0" name="Left Brace 9">
            <a:extLst>
              <a:ext uri="{FF2B5EF4-FFF2-40B4-BE49-F238E27FC236}">
                <a16:creationId xmlns:a16="http://schemas.microsoft.com/office/drawing/2014/main" id="{639E7A33-B2D9-385F-CA03-2B4584388399}"/>
              </a:ext>
            </a:extLst>
          </p:cNvPr>
          <p:cNvSpPr/>
          <p:nvPr/>
        </p:nvSpPr>
        <p:spPr>
          <a:xfrm>
            <a:off x="3749385" y="4412509"/>
            <a:ext cx="402294" cy="65997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1" name="Left Brace 10">
            <a:extLst>
              <a:ext uri="{FF2B5EF4-FFF2-40B4-BE49-F238E27FC236}">
                <a16:creationId xmlns:a16="http://schemas.microsoft.com/office/drawing/2014/main" id="{66B9923B-E0E5-4DE9-FADD-9F868DD11D3A}"/>
              </a:ext>
            </a:extLst>
          </p:cNvPr>
          <p:cNvSpPr/>
          <p:nvPr/>
        </p:nvSpPr>
        <p:spPr>
          <a:xfrm>
            <a:off x="3764127" y="1871329"/>
            <a:ext cx="402294" cy="2371061"/>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Tree>
    <p:extLst>
      <p:ext uri="{BB962C8B-B14F-4D97-AF65-F5344CB8AC3E}">
        <p14:creationId xmlns:p14="http://schemas.microsoft.com/office/powerpoint/2010/main" val="209545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3CC27-F475-1F70-717B-0B49F86E4D40}"/>
              </a:ext>
            </a:extLst>
          </p:cNvPr>
          <p:cNvPicPr>
            <a:picLocks noChangeAspect="1"/>
          </p:cNvPicPr>
          <p:nvPr/>
        </p:nvPicPr>
        <p:blipFill>
          <a:blip r:embed="rId3"/>
          <a:stretch>
            <a:fillRect/>
          </a:stretch>
        </p:blipFill>
        <p:spPr>
          <a:xfrm>
            <a:off x="-1" y="1017"/>
            <a:ext cx="12193807" cy="6856983"/>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1463</Words>
  <Application>Microsoft Macintosh PowerPoint</Application>
  <PresentationFormat>Breitbild</PresentationFormat>
  <Paragraphs>58</Paragraphs>
  <Slides>7</Slides>
  <Notes>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7</vt:i4>
      </vt:variant>
    </vt:vector>
  </HeadingPairs>
  <TitlesOfParts>
    <vt:vector size="14" baseType="lpstr">
      <vt:lpstr>Arial</vt:lpstr>
      <vt:lpstr>Calibri</vt:lpstr>
      <vt:lpstr>Calibri Light</vt:lpstr>
      <vt:lpstr>Söhne</vt:lpstr>
      <vt:lpstr>Times New Roman</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Nina Hecht</cp:lastModifiedBy>
  <cp:revision>53</cp:revision>
  <dcterms:created xsi:type="dcterms:W3CDTF">2023-05-01T17:52:53Z</dcterms:created>
  <dcterms:modified xsi:type="dcterms:W3CDTF">2023-06-02T05:48:57Z</dcterms:modified>
</cp:coreProperties>
</file>